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E632941-0FEB-48CC-AE42-9AD4FE40F359}" type="datetimeFigureOut">
              <a:rPr lang="en-US" smtClean="0"/>
              <a:pPr/>
              <a:t>3/16/2019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164FC20-2B8A-40B1-BDEA-E256130382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E632941-0FEB-48CC-AE42-9AD4FE40F359}" type="datetimeFigureOut">
              <a:rPr lang="en-US" smtClean="0"/>
              <a:pPr/>
              <a:t>3/16/2019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164FC20-2B8A-40B1-BDEA-E256130382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E632941-0FEB-48CC-AE42-9AD4FE40F359}" type="datetimeFigureOut">
              <a:rPr lang="en-US" smtClean="0"/>
              <a:pPr/>
              <a:t>3/16/2019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164FC20-2B8A-40B1-BDEA-E256130382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E632941-0FEB-48CC-AE42-9AD4FE40F359}" type="datetimeFigureOut">
              <a:rPr lang="en-US" smtClean="0"/>
              <a:pPr/>
              <a:t>3/16/2019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64FC20-2B8A-40B1-BDEA-E256130382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E632941-0FEB-48CC-AE42-9AD4FE40F359}" type="datetimeFigureOut">
              <a:rPr lang="en-US" smtClean="0"/>
              <a:pPr/>
              <a:t>3/16/2019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64FC20-2B8A-40B1-BDEA-E2561303822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E632941-0FEB-48CC-AE42-9AD4FE40F359}" type="datetimeFigureOut">
              <a:rPr lang="en-US" smtClean="0"/>
              <a:pPr/>
              <a:t>3/16/2019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164FC20-2B8A-40B1-BDEA-E256130382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533400"/>
            <a:ext cx="6324600" cy="1752600"/>
          </a:xfrm>
        </p:spPr>
        <p:txBody>
          <a:bodyPr/>
          <a:lstStyle/>
          <a:p>
            <a:r>
              <a:rPr lang="ar-IQ" dirty="0" smtClean="0"/>
              <a:t>العناصر الغذائية الضرورية</a:t>
            </a:r>
            <a:endParaRPr lang="en-US" dirty="0"/>
          </a:p>
        </p:txBody>
      </p:sp>
      <p:sp>
        <p:nvSpPr>
          <p:cNvPr id="3" name="Subtitle 2"/>
          <p:cNvSpPr>
            <a:spLocks noGrp="1"/>
          </p:cNvSpPr>
          <p:nvPr>
            <p:ph type="subTitle" idx="1"/>
          </p:nvPr>
        </p:nvSpPr>
        <p:spPr/>
        <p:txBody>
          <a:bodyPr/>
          <a:lstStyle/>
          <a:p>
            <a:r>
              <a:rPr lang="ar-IQ" dirty="0" smtClean="0"/>
              <a:t>م.م هدى احمد ياسين</a:t>
            </a:r>
          </a:p>
          <a:p>
            <a:r>
              <a:rPr lang="ar-IQ" dirty="0" smtClean="0"/>
              <a:t>علوم التربة والموارد المائية</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Low"/>
            <a:r>
              <a:rPr lang="ar-IQ" sz="1400" dirty="0" smtClean="0"/>
              <a:t>***</a:t>
            </a:r>
            <a:r>
              <a:rPr lang="ar-IQ" sz="2400" dirty="0" smtClean="0"/>
              <a:t> </a:t>
            </a:r>
            <a:r>
              <a:rPr lang="ar-IQ" sz="2400" i="1" dirty="0" smtClean="0"/>
              <a:t>اضافة كميات عالية من النيتروجين تؤدي الى :-</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85000" lnSpcReduction="20000"/>
          </a:bodyPr>
          <a:lstStyle/>
          <a:p>
            <a:pPr lvl="0" algn="just" rtl="1"/>
            <a:r>
              <a:rPr lang="ar-IQ" dirty="0" smtClean="0"/>
              <a:t>النبات يصبح ذو نمو خضري عالي اكثر من النمو الجذري فيصبح اسناده في التربة ضعيف فيضطجع النبات بتاثير الرياح .</a:t>
            </a:r>
            <a:endParaRPr lang="en-US" dirty="0" smtClean="0"/>
          </a:p>
          <a:p>
            <a:pPr algn="just" rtl="1"/>
            <a:r>
              <a:rPr lang="ar-IQ" dirty="0" smtClean="0"/>
              <a:t>(النيتروجين الموجود بكثرة يصعد الى الاعلى فيرتبط مع كل </a:t>
            </a:r>
            <a:r>
              <a:rPr lang="en-US" dirty="0" smtClean="0"/>
              <a:t>CHO</a:t>
            </a:r>
            <a:r>
              <a:rPr lang="ar-IQ" dirty="0" smtClean="0"/>
              <a:t> في بناء خلايا جديدة بدون ان يسمح لها بالنزول الى الاسفل فتكون خلايا جديدة في الاعلى ولا تتكون في الاسفل) .</a:t>
            </a:r>
            <a:endParaRPr lang="en-US" dirty="0" smtClean="0"/>
          </a:p>
          <a:p>
            <a:pPr lvl="0" algn="just" rtl="1"/>
            <a:r>
              <a:rPr lang="ar-IQ" dirty="0" smtClean="0"/>
              <a:t>ان النبات يصبح عصاري (يحتوي كميات عالية من الماء )وذلك لزيادة كميات البروتوبلازم المتكون والذي يتميز بمحتواه العالي من الماء مما يسهل الاصابة بالحشرات والامراض بالاضافة الى اضطجاع النبات وكذلك بسبب زيادة المركبات النيتروجينية الذائبة في الخلايا مما يؤدي الى قلة جهدها المائي مما يؤدي الى اندفاعها لسحب الماء من الخلايا المجاورة فتمتلئ وتضغط على جدران الخلية فتصبح طرية ورقيقة وتتعرض للتمزق مما يسهل اختراق المسببات المرضية . مثلا وجد نبات القطن يعاني من ضعف الالياف ومحاصيل الحبوب تعاني من الاضطجاع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rtl="1"/>
            <a:r>
              <a:rPr lang="ar-IQ" dirty="0" smtClean="0"/>
              <a:t>اطاله فترة النمو وتاخير نضج المحصول لعدم وجود توازن بين ما ينتج من كاربوهيدرات وبروتينات اي وجود وفرة من النيتروجين تشجع النبات على انتاج انسجة جديدة  تنتج كاربوهيدرات تتفاعل مع النيتروجين لتكوين خلايا جديدة اي ينشغل النبات في تكوين خلايا جديدة. وان مخازن النبات وسعت وان الكاربوهيدرات لا تسد كل المخازن فيتأخر دخول النبات في مرحلة النضج .فقد وجد نبات الطماطة لا يكون ثمار ومحاصيل الحبوب قد لا تكون سنابل او تكون سنابل فارغة .</a:t>
            </a:r>
            <a:endParaRPr lang="en-US" dirty="0" smtClean="0"/>
          </a:p>
          <a:p>
            <a:pPr algn="just" rt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i="1" dirty="0" smtClean="0"/>
              <a:t>اضافة كميات قليلة من النيتروجين </a:t>
            </a:r>
            <a:endParaRPr lang="en-US" sz="2800" dirty="0"/>
          </a:p>
        </p:txBody>
      </p:sp>
      <p:sp>
        <p:nvSpPr>
          <p:cNvPr id="3" name="Content Placeholder 2"/>
          <p:cNvSpPr>
            <a:spLocks noGrp="1"/>
          </p:cNvSpPr>
          <p:nvPr>
            <p:ph idx="1"/>
          </p:nvPr>
        </p:nvSpPr>
        <p:spPr/>
        <p:txBody>
          <a:bodyPr>
            <a:normAutofit lnSpcReduction="10000"/>
          </a:bodyPr>
          <a:lstStyle/>
          <a:p>
            <a:pPr lvl="0" algn="just" rtl="1"/>
            <a:r>
              <a:rPr lang="ar-IQ" dirty="0" smtClean="0"/>
              <a:t>ترسيب الكاربوهيدرات مما يؤدي تثخن الاوراق والساق .</a:t>
            </a:r>
            <a:endParaRPr lang="en-US" dirty="0" smtClean="0"/>
          </a:p>
          <a:p>
            <a:pPr lvl="0" algn="just" rtl="1"/>
            <a:r>
              <a:rPr lang="ar-IQ" dirty="0" smtClean="0"/>
              <a:t>تقزم النبات وصغر المجموع الخضري بالنسبة الى المجموع الجذري .</a:t>
            </a:r>
            <a:endParaRPr lang="en-US" dirty="0" smtClean="0"/>
          </a:p>
          <a:p>
            <a:pPr lvl="0" algn="just" rtl="1"/>
            <a:r>
              <a:rPr lang="ar-IQ" dirty="0" smtClean="0"/>
              <a:t>اصفرار الاوراق السفلية ثم جفافها وموتها بعد ان يتحول لونها الى البني الفاتح والسبب يرجع الى عدم قدرة البلاستيدات على التطور فلايكتمل لونها ،سبب الاوراق السفلية لان عنصر </a:t>
            </a:r>
            <a:r>
              <a:rPr lang="en-US" dirty="0" smtClean="0"/>
              <a:t>N</a:t>
            </a:r>
            <a:r>
              <a:rPr lang="ar-IQ" dirty="0" smtClean="0"/>
              <a:t> عنصر متحرك في النبات فاذا كانت النموات الجديدة والقمم النامية تعاني نقص فان </a:t>
            </a:r>
            <a:r>
              <a:rPr lang="en-US" dirty="0" smtClean="0"/>
              <a:t>N</a:t>
            </a:r>
            <a:r>
              <a:rPr lang="ar-IQ" dirty="0" smtClean="0"/>
              <a:t> ينحل من مركباته البروتينة بواسطة نظم انزيمية خاصة ويتحرك بشكل ذائب الى الاجزاء الحديثة لتعويض النقص.</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200" i="1" dirty="0" smtClean="0"/>
              <a:t> المعالجة:- </a:t>
            </a:r>
            <a:endParaRPr lang="en-US" sz="3200" dirty="0"/>
          </a:p>
        </p:txBody>
      </p:sp>
      <p:sp>
        <p:nvSpPr>
          <p:cNvPr id="3" name="Content Placeholder 2"/>
          <p:cNvSpPr>
            <a:spLocks noGrp="1"/>
          </p:cNvSpPr>
          <p:nvPr>
            <p:ph idx="1"/>
          </p:nvPr>
        </p:nvSpPr>
        <p:spPr/>
        <p:txBody>
          <a:bodyPr>
            <a:normAutofit lnSpcReduction="10000"/>
          </a:bodyPr>
          <a:lstStyle/>
          <a:p>
            <a:pPr algn="just" rtl="1"/>
            <a:r>
              <a:rPr lang="ar-IQ" dirty="0" smtClean="0"/>
              <a:t>يمكن علاج اعراض نقص النيتروجين وذلك باضافة الاسمدة النيتروجينية للتربة بصورة مباشرة او رشها كمحاليل على النبات حيث يمكن استعمال اليوريا (46% )  او كبريات الامونيوم </a:t>
            </a:r>
            <a:r>
              <a:rPr lang="en-US" dirty="0" smtClean="0"/>
              <a:t>)</a:t>
            </a:r>
            <a:r>
              <a:rPr lang="ar-IQ" dirty="0" smtClean="0"/>
              <a:t>21%</a:t>
            </a:r>
            <a:r>
              <a:rPr lang="en-US" dirty="0" smtClean="0"/>
              <a:t>(</a:t>
            </a:r>
            <a:r>
              <a:rPr lang="ar-IQ" dirty="0" smtClean="0"/>
              <a:t> او تنرات الامونيوم </a:t>
            </a:r>
            <a:r>
              <a:rPr lang="en-US" dirty="0" smtClean="0"/>
              <a:t>)</a:t>
            </a:r>
            <a:r>
              <a:rPr lang="ar-IQ" dirty="0" smtClean="0"/>
              <a:t>33%</a:t>
            </a:r>
            <a:r>
              <a:rPr lang="en-US" dirty="0" smtClean="0"/>
              <a:t>(</a:t>
            </a:r>
            <a:r>
              <a:rPr lang="ar-IQ" dirty="0" smtClean="0"/>
              <a:t> .</a:t>
            </a:r>
            <a:endParaRPr lang="en-US" dirty="0" smtClean="0"/>
          </a:p>
          <a:p>
            <a:pPr algn="just" rtl="1"/>
            <a:r>
              <a:rPr lang="ar-IQ" dirty="0" smtClean="0"/>
              <a:t>ومما يجدر الاشارة اليه ان تركيز محلول الرش يجب ان لايزيد ان 2-5% وذلك خوفا من حدوث السمية في مثل هذه الحالات .فتتلاشى اعراض نقص النيتروجين بسرعة كبيرة بحدود اسبوع الى عشرة ايام حيث تستعيد الاوراق والنباتات خضرتها مرة اخرى، ام النموات الحديثة والتي تظهر بعد المعالجة فتكون طبيعية الحال وسليمة ومعافاة من اي مظاهر لاعراض نقص هذا العنصر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1.jpg"/>
          <p:cNvPicPr>
            <a:picLocks noGrp="1" noChangeAspect="1"/>
          </p:cNvPicPr>
          <p:nvPr>
            <p:ph idx="1"/>
          </p:nvPr>
        </p:nvPicPr>
        <p:blipFill>
          <a:blip r:embed="rId2" cstate="print"/>
          <a:stretch>
            <a:fillRect/>
          </a:stretch>
        </p:blipFill>
        <p:spPr>
          <a:xfrm>
            <a:off x="685800" y="457200"/>
            <a:ext cx="6400800" cy="5715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2.jpg"/>
          <p:cNvPicPr>
            <a:picLocks noGrp="1" noChangeAspect="1"/>
          </p:cNvPicPr>
          <p:nvPr>
            <p:ph idx="1"/>
          </p:nvPr>
        </p:nvPicPr>
        <p:blipFill>
          <a:blip r:embed="rId2" cstate="print"/>
          <a:stretch>
            <a:fillRect/>
          </a:stretch>
        </p:blipFill>
        <p:spPr>
          <a:xfrm>
            <a:off x="381000" y="381000"/>
            <a:ext cx="7467599" cy="5791199"/>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3.jpg"/>
          <p:cNvPicPr>
            <a:picLocks noGrp="1" noChangeAspect="1"/>
          </p:cNvPicPr>
          <p:nvPr>
            <p:ph idx="1"/>
          </p:nvPr>
        </p:nvPicPr>
        <p:blipFill>
          <a:blip r:embed="rId2" cstate="print"/>
          <a:stretch>
            <a:fillRect/>
          </a:stretch>
        </p:blipFill>
        <p:spPr>
          <a:xfrm>
            <a:off x="381000" y="457200"/>
            <a:ext cx="7467600" cy="57912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4.jpg"/>
          <p:cNvPicPr>
            <a:picLocks noGrp="1" noChangeAspect="1"/>
          </p:cNvPicPr>
          <p:nvPr>
            <p:ph idx="1"/>
          </p:nvPr>
        </p:nvPicPr>
        <p:blipFill>
          <a:blip r:embed="rId2" cstate="print"/>
          <a:stretch>
            <a:fillRect/>
          </a:stretch>
        </p:blipFill>
        <p:spPr>
          <a:xfrm>
            <a:off x="533400" y="304800"/>
            <a:ext cx="7239000" cy="5867399"/>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5.jpg"/>
          <p:cNvPicPr>
            <a:picLocks noGrp="1" noChangeAspect="1"/>
          </p:cNvPicPr>
          <p:nvPr>
            <p:ph idx="1"/>
          </p:nvPr>
        </p:nvPicPr>
        <p:blipFill>
          <a:blip r:embed="rId2" cstate="print"/>
          <a:stretch>
            <a:fillRect/>
          </a:stretch>
        </p:blipFill>
        <p:spPr>
          <a:xfrm>
            <a:off x="457200" y="762000"/>
            <a:ext cx="7315199" cy="54102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6.jpg"/>
          <p:cNvPicPr>
            <a:picLocks noGrp="1" noChangeAspect="1"/>
          </p:cNvPicPr>
          <p:nvPr>
            <p:ph idx="1"/>
          </p:nvPr>
        </p:nvPicPr>
        <p:blipFill>
          <a:blip r:embed="rId2" cstate="print"/>
          <a:stretch>
            <a:fillRect/>
          </a:stretch>
        </p:blipFill>
        <p:spPr>
          <a:xfrm>
            <a:off x="533400" y="914400"/>
            <a:ext cx="7162800" cy="518159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الكاربون والهيدروجين والاوكسجين</a:t>
            </a:r>
            <a:endParaRPr lang="en-US" dirty="0"/>
          </a:p>
        </p:txBody>
      </p:sp>
      <p:sp>
        <p:nvSpPr>
          <p:cNvPr id="3" name="Content Placeholder 2"/>
          <p:cNvSpPr>
            <a:spLocks noGrp="1"/>
          </p:cNvSpPr>
          <p:nvPr>
            <p:ph idx="1"/>
          </p:nvPr>
        </p:nvSpPr>
        <p:spPr/>
        <p:txBody>
          <a:bodyPr/>
          <a:lstStyle/>
          <a:p>
            <a:pPr algn="just" rtl="1"/>
            <a:r>
              <a:rPr lang="ar-IQ" dirty="0"/>
              <a:t>هذه العناصر يحصل عليها النبات من الماء والهواء وتتحول الى كربوهيدرات بسيطة بواسطة عملية التركيب الضوئي ثم تدخل في الاحماض الامينية والبروتينات والبروتوبلازم ولاتعتبر هذه العناصر عناصر مغذية ،وهذه العناصر بالاضافة للنتروجين تشكل نسبة 95% من الوزن الجاف للنبات .بعد الحرق النبات (هضم) نتخلص من هذه العناصر والمتبقي يسمى الرماد النباتي </a:t>
            </a:r>
            <a:r>
              <a:rPr lang="en-US" dirty="0"/>
              <a:t>plant ash  </a:t>
            </a:r>
            <a:r>
              <a:rPr lang="ar-IQ" dirty="0"/>
              <a:t>الذي  يحوي كل العناصر الغذائية النباتية .</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7.jpg"/>
          <p:cNvPicPr>
            <a:picLocks noGrp="1" noChangeAspect="1"/>
          </p:cNvPicPr>
          <p:nvPr>
            <p:ph idx="1"/>
          </p:nvPr>
        </p:nvPicPr>
        <p:blipFill>
          <a:blip r:embed="rId2" cstate="print"/>
          <a:stretch>
            <a:fillRect/>
          </a:stretch>
        </p:blipFill>
        <p:spPr>
          <a:xfrm>
            <a:off x="609600" y="381001"/>
            <a:ext cx="6819900" cy="5504656"/>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8.jpg"/>
          <p:cNvPicPr>
            <a:picLocks noGrp="1" noChangeAspect="1"/>
          </p:cNvPicPr>
          <p:nvPr>
            <p:ph idx="1"/>
          </p:nvPr>
        </p:nvPicPr>
        <p:blipFill>
          <a:blip r:embed="rId2" cstate="print"/>
          <a:stretch>
            <a:fillRect/>
          </a:stretch>
        </p:blipFill>
        <p:spPr>
          <a:xfrm>
            <a:off x="614362" y="304800"/>
            <a:ext cx="6924675" cy="5971381"/>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9.jpg"/>
          <p:cNvPicPr>
            <a:picLocks noGrp="1" noChangeAspect="1"/>
          </p:cNvPicPr>
          <p:nvPr>
            <p:ph idx="1"/>
          </p:nvPr>
        </p:nvPicPr>
        <p:blipFill>
          <a:blip r:embed="rId2" cstate="print"/>
          <a:stretch>
            <a:fillRect/>
          </a:stretch>
        </p:blipFill>
        <p:spPr>
          <a:xfrm>
            <a:off x="652462" y="381000"/>
            <a:ext cx="6848475" cy="5995194"/>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10.jpg"/>
          <p:cNvPicPr>
            <a:picLocks noGrp="1" noChangeAspect="1"/>
          </p:cNvPicPr>
          <p:nvPr>
            <p:ph idx="1"/>
          </p:nvPr>
        </p:nvPicPr>
        <p:blipFill>
          <a:blip r:embed="rId2" cstate="print"/>
          <a:stretch>
            <a:fillRect/>
          </a:stretch>
        </p:blipFill>
        <p:spPr>
          <a:xfrm>
            <a:off x="623887" y="381000"/>
            <a:ext cx="6905625" cy="6009481"/>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11.jpg"/>
          <p:cNvPicPr>
            <a:picLocks noGrp="1" noChangeAspect="1"/>
          </p:cNvPicPr>
          <p:nvPr>
            <p:ph idx="1"/>
          </p:nvPr>
        </p:nvPicPr>
        <p:blipFill>
          <a:blip r:embed="rId2" cstate="print"/>
          <a:stretch>
            <a:fillRect/>
          </a:stretch>
        </p:blipFill>
        <p:spPr>
          <a:xfrm>
            <a:off x="619125" y="457200"/>
            <a:ext cx="6915150" cy="5738019"/>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12.jpg"/>
          <p:cNvPicPr>
            <a:picLocks noGrp="1" noChangeAspect="1"/>
          </p:cNvPicPr>
          <p:nvPr>
            <p:ph idx="1"/>
          </p:nvPr>
        </p:nvPicPr>
        <p:blipFill>
          <a:blip r:embed="rId2" cstate="print"/>
          <a:stretch>
            <a:fillRect/>
          </a:stretch>
        </p:blipFill>
        <p:spPr>
          <a:xfrm>
            <a:off x="701865" y="381000"/>
            <a:ext cx="6749670" cy="6075363"/>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13.jpg"/>
          <p:cNvPicPr>
            <a:picLocks noGrp="1" noChangeAspect="1"/>
          </p:cNvPicPr>
          <p:nvPr>
            <p:ph idx="1"/>
          </p:nvPr>
        </p:nvPicPr>
        <p:blipFill>
          <a:blip r:embed="rId2" cstate="print"/>
          <a:stretch>
            <a:fillRect/>
          </a:stretch>
        </p:blipFill>
        <p:spPr>
          <a:xfrm>
            <a:off x="666750" y="457201"/>
            <a:ext cx="6819900" cy="5409406"/>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Algerian" pitchFamily="82" charset="0"/>
              </a:rPr>
              <a:t>شكرا لحسن </a:t>
            </a:r>
            <a:r>
              <a:rPr lang="ar-IQ" dirty="0" smtClean="0">
                <a:latin typeface="+mn-lt"/>
              </a:rPr>
              <a:t>اصغائكم</a:t>
            </a:r>
            <a:endParaRPr lang="en-US" dirty="0">
              <a:latin typeface="+mn-lt"/>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i="1" dirty="0" smtClean="0"/>
              <a:t>النتروجين :</a:t>
            </a:r>
            <a:r>
              <a:rPr lang="en-US" i="1" dirty="0" smtClean="0"/>
              <a:t>Nitrogen </a:t>
            </a:r>
            <a:endParaRPr lang="en-US" dirty="0"/>
          </a:p>
        </p:txBody>
      </p:sp>
      <p:sp>
        <p:nvSpPr>
          <p:cNvPr id="3" name="Content Placeholder 2"/>
          <p:cNvSpPr>
            <a:spLocks noGrp="1"/>
          </p:cNvSpPr>
          <p:nvPr>
            <p:ph idx="1"/>
          </p:nvPr>
        </p:nvSpPr>
        <p:spPr/>
        <p:txBody>
          <a:bodyPr/>
          <a:lstStyle/>
          <a:p>
            <a:pPr algn="just" rtl="1"/>
            <a:r>
              <a:rPr lang="ar-IQ" dirty="0" smtClean="0"/>
              <a:t>محتوى التربة من النتروجين الكلي 0.02-0.4% .ان النتروجين الموجود في التربة مصدره الاصلي هو الجو الذي يحوي على 79% </a:t>
            </a:r>
            <a:r>
              <a:rPr lang="en-US" dirty="0" smtClean="0"/>
              <a:t>N</a:t>
            </a:r>
            <a:r>
              <a:rPr lang="ar-IQ" dirty="0" smtClean="0"/>
              <a:t> من حجم الغلاف الجوي ولكن النبات غير قادر على تزويد نفسه بما يحتاجة من النتروجين  مباشرة من الهواء ، لعدم قدرتها على كسر الاصرة الثلاثية   ولذلك يجب أن يتحد مع عناصر اخرى قبل دخوله الى النبات .فقسم منه يضاف للتربة عن طريق الامطار </a:t>
            </a:r>
            <a:r>
              <a:rPr lang="en-US" dirty="0" smtClean="0"/>
              <a:t> Precipitation </a:t>
            </a:r>
            <a:r>
              <a:rPr lang="ar-IQ" dirty="0" smtClean="0"/>
              <a:t>بمساعدة البرق يمكن ان يتحد </a:t>
            </a:r>
            <a:r>
              <a:rPr lang="en-US" dirty="0" smtClean="0"/>
              <a:t>N </a:t>
            </a:r>
            <a:r>
              <a:rPr lang="ar-IQ" dirty="0" smtClean="0"/>
              <a:t>مع </a:t>
            </a:r>
            <a:r>
              <a:rPr lang="en-US" dirty="0" smtClean="0"/>
              <a:t>O </a:t>
            </a:r>
            <a:r>
              <a:rPr lang="ar-IQ" dirty="0" smtClean="0"/>
              <a:t>ويترسب مع مياة الامطار على شكل </a:t>
            </a:r>
            <a:r>
              <a:rPr lang="en-US" dirty="0" smtClean="0"/>
              <a:t>No</a:t>
            </a:r>
            <a:r>
              <a:rPr lang="en-US" baseline="-25000" dirty="0" smtClean="0"/>
              <a:t>2 </a:t>
            </a:r>
            <a:r>
              <a:rPr lang="ar-IQ" baseline="-25000" dirty="0" smtClean="0"/>
              <a:t>  </a:t>
            </a:r>
            <a:r>
              <a:rPr lang="ar-IQ" dirty="0" smtClean="0"/>
              <a:t>و</a:t>
            </a:r>
            <a:r>
              <a:rPr lang="en-US" dirty="0" smtClean="0"/>
              <a:t>No</a:t>
            </a:r>
            <a:r>
              <a:rPr lang="en-US" baseline="-25000" dirty="0" smtClean="0"/>
              <a:t>3</a:t>
            </a:r>
            <a:r>
              <a:rPr lang="en-US" dirty="0" smtClean="0"/>
              <a:t> </a:t>
            </a:r>
            <a:r>
              <a:rPr lang="ar-IQ" dirty="0" smtClean="0"/>
              <a:t>  و  </a:t>
            </a:r>
            <a:r>
              <a:rPr lang="en-US" dirty="0" smtClean="0"/>
              <a:t>NH</a:t>
            </a:r>
            <a:r>
              <a:rPr lang="en-US" baseline="-25000" dirty="0" smtClean="0"/>
              <a:t>3</a:t>
            </a:r>
            <a:r>
              <a:rPr lang="en-US" dirty="0" smtClean="0"/>
              <a:t> </a:t>
            </a:r>
            <a:r>
              <a:rPr lang="ar-IQ" dirty="0" smtClean="0"/>
              <a:t>.</a:t>
            </a: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i="1" dirty="0" smtClean="0"/>
              <a:t>النتروجين :</a:t>
            </a:r>
            <a:r>
              <a:rPr lang="en-US" i="1" dirty="0" smtClean="0"/>
              <a:t>Nitrogen </a:t>
            </a:r>
            <a:endParaRPr lang="en-US" dirty="0"/>
          </a:p>
        </p:txBody>
      </p:sp>
      <p:sp>
        <p:nvSpPr>
          <p:cNvPr id="3" name="Content Placeholder 2"/>
          <p:cNvSpPr>
            <a:spLocks noGrp="1"/>
          </p:cNvSpPr>
          <p:nvPr>
            <p:ph idx="1"/>
          </p:nvPr>
        </p:nvSpPr>
        <p:spPr/>
        <p:txBody>
          <a:bodyPr/>
          <a:lstStyle/>
          <a:p>
            <a:pPr algn="just" rtl="1"/>
            <a:r>
              <a:rPr lang="ar-IQ" dirty="0" smtClean="0"/>
              <a:t>ان كمية مايضاف الى التربة بهذه الطريقة هو بحدود 16 كغم /هكتار/سنة</a:t>
            </a:r>
            <a:endParaRPr lang="en-US" dirty="0" smtClean="0"/>
          </a:p>
          <a:p>
            <a:pPr algn="just" rtl="1"/>
            <a:r>
              <a:rPr lang="ar-IQ" dirty="0" smtClean="0"/>
              <a:t>وقسم اخر يضاف الى التربة عن طريق التثبيت البايولوجي</a:t>
            </a:r>
            <a:r>
              <a:rPr lang="en-US" dirty="0" smtClean="0"/>
              <a:t>Fixation </a:t>
            </a:r>
            <a:r>
              <a:rPr lang="ar-IQ" dirty="0" smtClean="0"/>
              <a:t>الذي هو نوعين :</a:t>
            </a:r>
            <a:endParaRPr lang="en-US" dirty="0" smtClean="0"/>
          </a:p>
          <a:p>
            <a:pPr algn="just" rtl="1"/>
            <a:r>
              <a:rPr lang="ar-IQ" b="1" dirty="0" smtClean="0">
                <a:solidFill>
                  <a:srgbClr val="FF0000"/>
                </a:solidFill>
              </a:rPr>
              <a:t>تثبيت الحر </a:t>
            </a:r>
            <a:r>
              <a:rPr lang="ar-IQ" dirty="0" smtClean="0"/>
              <a:t>/ وهو تثبيت بعض انواع أحياء التربة للنتروجين من الجو في اجسامهم ثم اضافة الى التربة بعد ان تموت هذه الاحياء وتحلل اجسامها هذه هي </a:t>
            </a:r>
            <a:r>
              <a:rPr lang="en-US" i="1" dirty="0" err="1" smtClean="0"/>
              <a:t>Azobacter</a:t>
            </a:r>
            <a:r>
              <a:rPr lang="ar-IQ" dirty="0" smtClean="0"/>
              <a:t> والطحالب الخضراء المزرقة وان كمية ما يثبت بهذه الطريقة20-100 باوند/ايكر /سنه .</a:t>
            </a:r>
            <a:endParaRPr lang="en-US" dirty="0" smtClean="0"/>
          </a:p>
          <a:p>
            <a:pPr algn="l"/>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IQ" b="1" dirty="0" smtClean="0">
                <a:solidFill>
                  <a:srgbClr val="FF0000"/>
                </a:solidFill>
              </a:rPr>
              <a:t>والنوع الاخر من التثبيت هو تثبيت التعايشي </a:t>
            </a:r>
            <a:r>
              <a:rPr lang="ar-IQ" dirty="0" smtClean="0"/>
              <a:t>: الذي تقوم به بعض الاحياء المتخصصة حيث تعيش بتكافل مع نباتات خاصة بها (البقوليات ) فيمد النبات الاحياء بالكاربوهيدرات والاحياء تمد النبات بالنيتروجين ويكون انتقال النيتروجين الى النبات هنا مباشرة من العقد الجذرية الى الجزء الجذري ثم الخضري للنبات وتقوم بهذه العملية احياء الرايزوبيوم   </a:t>
            </a:r>
            <a:r>
              <a:rPr lang="en-US" dirty="0" err="1" smtClean="0"/>
              <a:t>Rhizobium</a:t>
            </a:r>
            <a:r>
              <a:rPr lang="en-US" dirty="0" smtClean="0"/>
              <a:t> </a:t>
            </a:r>
            <a:r>
              <a:rPr lang="ar-IQ" dirty="0" smtClean="0"/>
              <a:t>  وبعض الفطريات الشعاعية . وان مقدار ما يثبت من النيتروجين بهذا النوع من التثبيت هو بحدود 250 باوند/ ايكر / سنه هذا بالنسبة الى نبات الجت الذي هو اكثر نباتات استفادة من هذا التثبيت .</a:t>
            </a:r>
            <a:endParaRPr lang="en-US" dirty="0" smtClean="0"/>
          </a:p>
          <a:p>
            <a:pPr algn="just" rtl="1"/>
            <a:r>
              <a:rPr lang="ar-IQ" dirty="0" smtClean="0"/>
              <a:t>في كلا طريقتي التثبيت (الحر والتعايشي) العملية هي كسر الاصرة الثلاثية للنيتروجين الجوي بواسطة انزيم النيتروجنيز الذي تفرزه الاحياء وتكوين </a:t>
            </a:r>
            <a:r>
              <a:rPr lang="en-US" dirty="0" smtClean="0"/>
              <a:t>NH</a:t>
            </a:r>
            <a:r>
              <a:rPr lang="en-US" baseline="-25000" dirty="0" smtClean="0"/>
              <a:t>2</a:t>
            </a:r>
            <a:r>
              <a:rPr lang="ar-IQ" dirty="0" smtClean="0"/>
              <a:t> و</a:t>
            </a:r>
            <a:r>
              <a:rPr lang="en-US" dirty="0" smtClean="0"/>
              <a:t>NH</a:t>
            </a:r>
            <a:r>
              <a:rPr lang="en-US" baseline="-25000" dirty="0" smtClean="0"/>
              <a:t>3</a:t>
            </a:r>
            <a:r>
              <a:rPr lang="en-US" dirty="0" smtClean="0"/>
              <a:t> </a:t>
            </a:r>
            <a:r>
              <a:rPr lang="ar-IQ"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rtl="1">
              <a:lnSpc>
                <a:spcPct val="150000"/>
              </a:lnSpc>
            </a:pPr>
            <a:r>
              <a:rPr lang="ar-IQ" dirty="0" smtClean="0"/>
              <a:t>وبعد تكوين الامونيا بالطريقتين يذوب بالماء مكونا الامونيوم وثم تبدا النترجة فيتحول الى نتريت ونترات .</a:t>
            </a:r>
            <a:endParaRPr lang="en-US" dirty="0" smtClean="0"/>
          </a:p>
          <a:p>
            <a:pPr algn="just" rtl="1">
              <a:lnSpc>
                <a:spcPct val="150000"/>
              </a:lnSpc>
            </a:pPr>
            <a:r>
              <a:rPr lang="ar-IQ" dirty="0" smtClean="0"/>
              <a:t>النبات ياخذ النيتروجين بهيئة </a:t>
            </a:r>
            <a:r>
              <a:rPr lang="en-US" dirty="0" smtClean="0"/>
              <a:t>NO</a:t>
            </a:r>
            <a:r>
              <a:rPr lang="en-US" baseline="-25000" dirty="0" smtClean="0"/>
              <a:t>3</a:t>
            </a:r>
            <a:r>
              <a:rPr lang="ar-IQ" dirty="0" smtClean="0"/>
              <a:t> او </a:t>
            </a:r>
            <a:r>
              <a:rPr lang="en-US" dirty="0" smtClean="0"/>
              <a:t>NH</a:t>
            </a:r>
            <a:r>
              <a:rPr lang="en-US" baseline="-25000" dirty="0" smtClean="0"/>
              <a:t>4</a:t>
            </a:r>
            <a:r>
              <a:rPr lang="ar-IQ" dirty="0" smtClean="0"/>
              <a:t> الاول يكون في محلول التربة والثاني على اسطح التبادل فاذا امتص النبات الامونيوم يدخل في تكوين الاحماض الامينية ثم البروتينات واذا امتص </a:t>
            </a:r>
            <a:r>
              <a:rPr lang="en-US" dirty="0" smtClean="0"/>
              <a:t>NO</a:t>
            </a:r>
            <a:r>
              <a:rPr lang="en-US" baseline="-25000" dirty="0" smtClean="0"/>
              <a:t>3</a:t>
            </a:r>
            <a:r>
              <a:rPr lang="ar-IQ" dirty="0" smtClean="0"/>
              <a:t> فانه يختزل داخل النبات الى امونيوم باستخدام الطاقة المتوفرة من عملية التركيب الضوئي والذي بدوره يدخل في تركيب الاحماض الامينية ثم البروتينات .</a:t>
            </a:r>
            <a:endParaRPr lang="en-US" dirty="0" smtClean="0"/>
          </a:p>
          <a:p>
            <a:pPr algn="just" rtl="1">
              <a:lnSpc>
                <a:spcPct val="150000"/>
              </a:lnSpc>
            </a:pPr>
            <a:endParaRPr lang="en-US" dirty="0" smtClean="0"/>
          </a:p>
          <a:p>
            <a:pPr algn="just" rtl="1">
              <a:lnSpc>
                <a:spcPct val="150000"/>
              </a:lnSpc>
            </a:pPr>
            <a:r>
              <a:rPr lang="ar-IQ" dirty="0" smtClean="0"/>
              <a:t>اول حامض اميني يتكون في النبات هو </a:t>
            </a:r>
            <a:r>
              <a:rPr lang="en-US" dirty="0" err="1" smtClean="0"/>
              <a:t>Glutamic</a:t>
            </a:r>
            <a:r>
              <a:rPr lang="en-US" dirty="0" smtClean="0"/>
              <a:t> acid   </a:t>
            </a:r>
            <a:r>
              <a:rPr lang="ar-IQ" dirty="0" smtClean="0"/>
              <a:t>منه يتكون 100 حامض اميني.</a:t>
            </a:r>
            <a:endParaRPr lang="en-US" dirty="0" smtClean="0"/>
          </a:p>
          <a:p>
            <a:pPr algn="r" rtl="1">
              <a:lnSpc>
                <a:spcPct val="150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i="1" dirty="0" smtClean="0"/>
              <a:t>وظائف النيتروجين </a:t>
            </a:r>
            <a:endParaRPr lang="en-US" i="1" dirty="0"/>
          </a:p>
        </p:txBody>
      </p:sp>
      <p:sp>
        <p:nvSpPr>
          <p:cNvPr id="3" name="Content Placeholder 2"/>
          <p:cNvSpPr>
            <a:spLocks noGrp="1"/>
          </p:cNvSpPr>
          <p:nvPr>
            <p:ph idx="1"/>
          </p:nvPr>
        </p:nvSpPr>
        <p:spPr/>
        <p:txBody>
          <a:bodyPr>
            <a:normAutofit fontScale="70000" lnSpcReduction="20000"/>
          </a:bodyPr>
          <a:lstStyle/>
          <a:p>
            <a:pPr algn="just" rtl="1">
              <a:lnSpc>
                <a:spcPct val="170000"/>
              </a:lnSpc>
            </a:pPr>
            <a:r>
              <a:rPr lang="ar-IQ" dirty="0" smtClean="0"/>
              <a:t>الوظيفة الاولى :- هو تكوين البروتينات،وان كمية النيتروجين تحدد كمية البروتينات بينما نوع البروتين تحدده العوامل الوراثية للنبات .وان افضلية </a:t>
            </a:r>
            <a:r>
              <a:rPr lang="en-US" dirty="0" smtClean="0"/>
              <a:t>NO</a:t>
            </a:r>
            <a:r>
              <a:rPr lang="en-US" baseline="-25000" dirty="0" smtClean="0"/>
              <a:t>3</a:t>
            </a:r>
            <a:r>
              <a:rPr lang="ar-IQ" dirty="0" smtClean="0"/>
              <a:t> على </a:t>
            </a:r>
            <a:r>
              <a:rPr lang="en-US" dirty="0" smtClean="0"/>
              <a:t>NH</a:t>
            </a:r>
            <a:r>
              <a:rPr lang="en-US" baseline="-25000" dirty="0" smtClean="0"/>
              <a:t>4</a:t>
            </a:r>
            <a:r>
              <a:rPr lang="en-US" dirty="0" smtClean="0"/>
              <a:t> </a:t>
            </a:r>
            <a:r>
              <a:rPr lang="ar-IQ" dirty="0" smtClean="0"/>
              <a:t> او بالعكس يرجع الى عاملين :</a:t>
            </a:r>
            <a:endParaRPr lang="en-US" dirty="0" smtClean="0"/>
          </a:p>
          <a:p>
            <a:pPr lvl="0" algn="just" rtl="1">
              <a:lnSpc>
                <a:spcPct val="170000"/>
              </a:lnSpc>
            </a:pPr>
            <a:r>
              <a:rPr lang="ar-IQ" dirty="0" smtClean="0"/>
              <a:t>نوع النبات :- حيث ان النباتات الكاربوهيدراتية تفضل الامونيوم</a:t>
            </a:r>
            <a:r>
              <a:rPr lang="en-US" dirty="0" smtClean="0"/>
              <a:t>NH</a:t>
            </a:r>
            <a:r>
              <a:rPr lang="en-US" baseline="-25000" dirty="0" smtClean="0"/>
              <a:t>4</a:t>
            </a:r>
            <a:r>
              <a:rPr lang="ar-IQ" dirty="0" smtClean="0"/>
              <a:t> بينما البروتينية تفضل النترات </a:t>
            </a:r>
            <a:r>
              <a:rPr lang="en-US" dirty="0" smtClean="0"/>
              <a:t>NO</a:t>
            </a:r>
            <a:r>
              <a:rPr lang="en-US" baseline="-25000" dirty="0" smtClean="0"/>
              <a:t>3</a:t>
            </a:r>
            <a:r>
              <a:rPr lang="en-US" dirty="0" smtClean="0"/>
              <a:t> </a:t>
            </a:r>
          </a:p>
          <a:p>
            <a:pPr lvl="0" algn="just" rtl="1">
              <a:lnSpc>
                <a:spcPct val="170000"/>
              </a:lnSpc>
            </a:pPr>
            <a:r>
              <a:rPr lang="ar-IQ" dirty="0" smtClean="0"/>
              <a:t>هو </a:t>
            </a:r>
            <a:r>
              <a:rPr lang="en-US" dirty="0" smtClean="0"/>
              <a:t>PH </a:t>
            </a:r>
            <a:r>
              <a:rPr lang="ar-IQ" dirty="0" smtClean="0"/>
              <a:t> الوسط : ففي الـ </a:t>
            </a:r>
            <a:r>
              <a:rPr lang="en-US" dirty="0" smtClean="0"/>
              <a:t>PH </a:t>
            </a:r>
            <a:r>
              <a:rPr lang="ar-IQ" dirty="0" smtClean="0"/>
              <a:t> القاعدي يمتص </a:t>
            </a:r>
            <a:r>
              <a:rPr lang="en-US" dirty="0" smtClean="0"/>
              <a:t>NH</a:t>
            </a:r>
            <a:r>
              <a:rPr lang="en-US" baseline="-25000" dirty="0" smtClean="0"/>
              <a:t>4</a:t>
            </a:r>
            <a:r>
              <a:rPr lang="ar-IQ" dirty="0" smtClean="0"/>
              <a:t> اكثر وفي الـ</a:t>
            </a:r>
            <a:r>
              <a:rPr lang="en-US" dirty="0" smtClean="0"/>
              <a:t>PH </a:t>
            </a:r>
            <a:r>
              <a:rPr lang="ar-IQ" dirty="0" smtClean="0"/>
              <a:t>الحامضي يمتص </a:t>
            </a:r>
            <a:r>
              <a:rPr lang="en-US" dirty="0" smtClean="0"/>
              <a:t>NO</a:t>
            </a:r>
            <a:r>
              <a:rPr lang="en-US" baseline="-25000" dirty="0" smtClean="0"/>
              <a:t>3</a:t>
            </a:r>
            <a:r>
              <a:rPr lang="en-US" dirty="0" smtClean="0"/>
              <a:t> </a:t>
            </a:r>
            <a:r>
              <a:rPr lang="ar-IQ" dirty="0" smtClean="0"/>
              <a:t> اكثر .</a:t>
            </a:r>
            <a:endParaRPr lang="en-US" dirty="0" smtClean="0"/>
          </a:p>
          <a:p>
            <a:pPr algn="just" rtl="1">
              <a:lnSpc>
                <a:spcPct val="170000"/>
              </a:lnSpc>
            </a:pPr>
            <a:r>
              <a:rPr lang="ar-IQ" dirty="0" smtClean="0"/>
              <a:t>بصورة عامة فان النبات يفضل ال </a:t>
            </a:r>
            <a:r>
              <a:rPr lang="en-US" dirty="0" smtClean="0"/>
              <a:t>NO</a:t>
            </a:r>
            <a:r>
              <a:rPr lang="en-US" baseline="-25000" dirty="0" smtClean="0"/>
              <a:t>3</a:t>
            </a:r>
            <a:r>
              <a:rPr lang="ar-IQ" dirty="0" smtClean="0"/>
              <a:t> على </a:t>
            </a:r>
            <a:r>
              <a:rPr lang="en-US" dirty="0" smtClean="0"/>
              <a:t>NH</a:t>
            </a:r>
            <a:r>
              <a:rPr lang="en-US" baseline="-25000" dirty="0" smtClean="0"/>
              <a:t>4</a:t>
            </a:r>
            <a:r>
              <a:rPr lang="ar-IQ" dirty="0" smtClean="0"/>
              <a:t> والسبب هو تجمع الامونيوم يكون سام للنبات بسبب الامونيا المتكونه نتيجة التحلل المائي حيث ان هذه الامونيا تكون سامة بالجذور وتمنع عملية التنفس وتمزق الاغشية الخلوية كذلك فان </a:t>
            </a:r>
            <a:r>
              <a:rPr lang="en-US" dirty="0" smtClean="0"/>
              <a:t>NO</a:t>
            </a:r>
            <a:r>
              <a:rPr lang="en-US" baseline="-25000" dirty="0" smtClean="0"/>
              <a:t>3</a:t>
            </a:r>
            <a:r>
              <a:rPr lang="ar-IQ" dirty="0" smtClean="0"/>
              <a:t> يوجد له مكانات للخزن بالنسيج النباتي . </a:t>
            </a:r>
            <a:endParaRPr lang="en-US" dirty="0" smtClean="0"/>
          </a:p>
          <a:p>
            <a:pPr algn="just">
              <a:lnSpc>
                <a:spcPct val="170000"/>
              </a:lnSpc>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50000"/>
              </a:lnSpc>
            </a:pPr>
            <a:r>
              <a:rPr lang="ar-IQ" dirty="0" smtClean="0"/>
              <a:t>الوظيفة الثانية :- دخوله في تكوين جزيئة الكلوروفيل التي هي جزيئة </a:t>
            </a:r>
            <a:r>
              <a:rPr lang="en-US" dirty="0" smtClean="0"/>
              <a:t>Mg</a:t>
            </a:r>
            <a:r>
              <a:rPr lang="ar-IQ" dirty="0" smtClean="0"/>
              <a:t> محاطة باربع حلقات تحتوي كل واحدة اربعة كاربون وواحدة نيتروجين .</a:t>
            </a:r>
            <a:endParaRPr lang="en-US" dirty="0" smtClean="0"/>
          </a:p>
          <a:p>
            <a:pPr algn="just" rtl="1">
              <a:lnSpc>
                <a:spcPct val="150000"/>
              </a:lnSpc>
            </a:pPr>
            <a:r>
              <a:rPr lang="ar-IQ" dirty="0" smtClean="0"/>
              <a:t>الوظيفة الثالثة :- دخوله في تركيب القواعد العضوية الموجودة في </a:t>
            </a:r>
            <a:r>
              <a:rPr lang="en-US" dirty="0" smtClean="0"/>
              <a:t>DNA</a:t>
            </a:r>
            <a:r>
              <a:rPr lang="ar-IQ" dirty="0" smtClean="0"/>
              <a:t> المسؤولة عن نقل المعلومات الوراثية و </a:t>
            </a:r>
            <a:r>
              <a:rPr lang="en-US" dirty="0" smtClean="0"/>
              <a:t>RNA</a:t>
            </a:r>
            <a:r>
              <a:rPr lang="ar-IQ" dirty="0" smtClean="0"/>
              <a:t> المسؤول عن بناء البروتين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pPr>
            <a:r>
              <a:rPr lang="ar-IQ" dirty="0" smtClean="0"/>
              <a:t>*** عند اضافة نيتروجين بشكل كافي يعطي نمو خضري جيد ذو لون اخضر غامق ونمو جذري جيد ذو تفرعات جيدة وقوية تستطيع ان تصل الى مسافات بعيدة للبحث عن العناصر والنبات بصورة عامة قوي وهناك تناسب في النمو الخضري والجذري ويتحمل الملوحة والرياح والبرد والمستويات الكافية من النتيروجين في النبات يكون من  1-5%.</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TotalTime>
  <Words>1068</Words>
  <Application>Microsoft Office PowerPoint</Application>
  <PresentationFormat>On-screen Show (4:3)</PresentationFormat>
  <Paragraphs>38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العناصر الغذائية الضرورية</vt:lpstr>
      <vt:lpstr>الكاربون والهيدروجين والاوكسجين</vt:lpstr>
      <vt:lpstr>النتروجين :Nitrogen </vt:lpstr>
      <vt:lpstr>النتروجين :Nitrogen </vt:lpstr>
      <vt:lpstr>Slide 5</vt:lpstr>
      <vt:lpstr>Slide 6</vt:lpstr>
      <vt:lpstr>وظائف النيتروجين </vt:lpstr>
      <vt:lpstr>Slide 8</vt:lpstr>
      <vt:lpstr>Slide 9</vt:lpstr>
      <vt:lpstr>*** اضافة كميات عالية من النيتروجين تؤدي الى :- </vt:lpstr>
      <vt:lpstr>Slide 11</vt:lpstr>
      <vt:lpstr>اضافة كميات قليلة من النيتروجين </vt:lpstr>
      <vt:lpstr> المعالجة:- </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شكرا لحسن اصغائكم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العناصر الغذائية الضرورية</dc:title>
  <dc:creator>Dr.RASHAD</dc:creator>
  <cp:lastModifiedBy>Dr.RASHAD</cp:lastModifiedBy>
  <cp:revision>19</cp:revision>
  <dcterms:created xsi:type="dcterms:W3CDTF">2019-03-10T19:31:21Z</dcterms:created>
  <dcterms:modified xsi:type="dcterms:W3CDTF">2019-03-16T20:02:06Z</dcterms:modified>
</cp:coreProperties>
</file>